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92738-14BC-49F6-9C76-CFBCC43F21F9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ED663-720B-4E58-9C53-C0EFE2DAEE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029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ED663-720B-4E58-9C53-C0EFE2DAEE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7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ED663-720B-4E58-9C53-C0EFE2DAEE2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34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7920880" cy="3024336"/>
          </a:xfrm>
        </p:spPr>
        <p:txBody>
          <a:bodyPr>
            <a:normAutofit fontScale="62500" lnSpcReduction="20000"/>
          </a:bodyPr>
          <a:lstStyle/>
          <a:p>
            <a:r>
              <a:rPr lang="ru-RU" sz="8700" b="1" dirty="0" smtClean="0">
                <a:solidFill>
                  <a:schemeClr val="accent2">
                    <a:lumMod val="50000"/>
                  </a:schemeClr>
                </a:solidFill>
              </a:rPr>
              <a:t>Интерактивные </a:t>
            </a:r>
            <a:r>
              <a:rPr lang="ru-RU" sz="8700" b="1" dirty="0">
                <a:solidFill>
                  <a:schemeClr val="accent2">
                    <a:lumMod val="50000"/>
                  </a:schemeClr>
                </a:solidFill>
              </a:rPr>
              <a:t>формы учебного </a:t>
            </a:r>
            <a:r>
              <a:rPr lang="ru-RU" sz="8700" b="1" dirty="0" smtClean="0">
                <a:solidFill>
                  <a:schemeClr val="accent2">
                    <a:lumMod val="50000"/>
                  </a:schemeClr>
                </a:solidFill>
              </a:rPr>
              <a:t>занятия</a:t>
            </a:r>
          </a:p>
          <a:p>
            <a:endParaRPr lang="ru-RU" dirty="0" smtClean="0"/>
          </a:p>
          <a:p>
            <a:endParaRPr lang="ru-RU" dirty="0"/>
          </a:p>
          <a:p>
            <a:pPr algn="r"/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Сухорослова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С.В.,</a:t>
            </a:r>
          </a:p>
          <a:p>
            <a:pPr algn="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методист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МАОУДО «ДЮЦ «Импульс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4" name="Picture 2" descr="N:\ЭМБЛЕМА ИМПУЛЬС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4664"/>
            <a:ext cx="1296144" cy="1368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470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chemeClr val="tx2"/>
                </a:solidFill>
              </a:rPr>
              <a:t>Неконференция</a:t>
            </a: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098" name="Picture 2" descr="https://event.ru/wp-content/uploads/2017/01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4137828" cy="285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89348" y="1743584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Для чего подходит такой формат?</a:t>
            </a:r>
          </a:p>
          <a:p>
            <a:r>
              <a:rPr lang="ru-RU" sz="2400" dirty="0">
                <a:solidFill>
                  <a:schemeClr val="tx2"/>
                </a:solidFill>
              </a:rPr>
              <a:t>Чтобы сделать атмосферу более неформальной</a:t>
            </a:r>
          </a:p>
          <a:p>
            <a:r>
              <a:rPr lang="ru-RU" sz="2400" dirty="0">
                <a:solidFill>
                  <a:schemeClr val="tx2"/>
                </a:solidFill>
              </a:rPr>
              <a:t>Чтобы не испортить результаты традиционными нормами и знаниями, а сгенерировать новые идеи</a:t>
            </a:r>
          </a:p>
          <a:p>
            <a:r>
              <a:rPr lang="ru-RU" sz="2400" dirty="0">
                <a:solidFill>
                  <a:schemeClr val="tx2"/>
                </a:solidFill>
              </a:rPr>
              <a:t>Чтобы избавиться от практики статус-кво и погрузиться во что-то неизведанное и незнакомое</a:t>
            </a:r>
          </a:p>
        </p:txBody>
      </p:sp>
    </p:spTree>
    <p:extLst>
      <p:ext uri="{BB962C8B-B14F-4D97-AF65-F5344CB8AC3E}">
        <p14:creationId xmlns:p14="http://schemas.microsoft.com/office/powerpoint/2010/main" val="1696408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World Café</a:t>
            </a:r>
            <a:r>
              <a:rPr lang="en-US" b="1" dirty="0">
                <a:solidFill>
                  <a:schemeClr val="tx2"/>
                </a:solidFill>
              </a:rPr>
              <a:t/>
            </a:r>
            <a:br>
              <a:rPr lang="en-US" b="1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s://event.ru/wp-content/uploads/2017/01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8" y="2924944"/>
            <a:ext cx="4291058" cy="247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1556792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Для чего подходит такой формат?</a:t>
            </a:r>
          </a:p>
          <a:p>
            <a:r>
              <a:rPr lang="ru-RU" sz="2400" dirty="0">
                <a:solidFill>
                  <a:schemeClr val="tx2"/>
                </a:solidFill>
              </a:rPr>
              <a:t>Для участников, которые разделяют общие интересы или хотят решить общую проблему</a:t>
            </a:r>
          </a:p>
          <a:p>
            <a:r>
              <a:rPr lang="ru-RU" sz="2400" dirty="0">
                <a:solidFill>
                  <a:schemeClr val="tx2"/>
                </a:solidFill>
              </a:rPr>
              <a:t>Для мероприятий, где необходим обмен знаниями между участниками</a:t>
            </a:r>
          </a:p>
          <a:p>
            <a:r>
              <a:rPr lang="ru-RU" sz="2400" dirty="0">
                <a:solidFill>
                  <a:schemeClr val="tx2"/>
                </a:solidFill>
              </a:rPr>
              <a:t>Чтобы предсказать будущие тренды в определенном контексте</a:t>
            </a:r>
          </a:p>
          <a:p>
            <a:r>
              <a:rPr lang="ru-RU" sz="2400" dirty="0">
                <a:solidFill>
                  <a:schemeClr val="tx2"/>
                </a:solidFill>
              </a:rPr>
              <a:t>Чтобы решить вопросы в неформальной обстановке</a:t>
            </a:r>
          </a:p>
        </p:txBody>
      </p:sp>
    </p:spTree>
    <p:extLst>
      <p:ext uri="{BB962C8B-B14F-4D97-AF65-F5344CB8AC3E}">
        <p14:creationId xmlns:p14="http://schemas.microsoft.com/office/powerpoint/2010/main" val="232977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3450696"/>
          </a:xfrm>
        </p:spPr>
        <p:txBody>
          <a:bodyPr>
            <a:normAutofit/>
          </a:bodyPr>
          <a:lstStyle/>
          <a:p>
            <a:r>
              <a:rPr lang="ru-RU" sz="2800" b="1" dirty="0"/>
              <a:t>взаимодействие преподавателя и </a:t>
            </a:r>
            <a:r>
              <a:rPr lang="ru-RU" sz="2800" b="1" dirty="0" smtClean="0"/>
              <a:t>обучаемых</a:t>
            </a:r>
          </a:p>
          <a:p>
            <a:r>
              <a:rPr lang="ru-RU" sz="2800" b="1" dirty="0"/>
              <a:t>наличие цели для достижения которой инициируется </a:t>
            </a:r>
            <a:r>
              <a:rPr lang="ru-RU" sz="2800" b="1" dirty="0" smtClean="0"/>
              <a:t>диалог</a:t>
            </a:r>
          </a:p>
          <a:p>
            <a:r>
              <a:rPr lang="ru-RU" sz="2800" b="1" dirty="0"/>
              <a:t>позволяет решать одновременно несколько </a:t>
            </a:r>
            <a:r>
              <a:rPr lang="ru-RU" sz="2800" b="1" dirty="0" smtClean="0"/>
              <a:t>задач</a:t>
            </a:r>
          </a:p>
          <a:p>
            <a:r>
              <a:rPr lang="ru-RU" sz="2800" b="1" dirty="0"/>
              <a:t>снимает нервную нагрузку обучающихся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/>
                </a:solidFill>
              </a:rPr>
              <a:t>Заключение</a:t>
            </a:r>
            <a:endParaRPr lang="ru-RU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28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44824"/>
            <a:ext cx="8424936" cy="2232248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>
                    <a:lumMod val="50000"/>
                  </a:schemeClr>
                </a:solidFill>
              </a:rPr>
              <a:t>Скажи мне – и я </a:t>
            </a: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забуду;</a:t>
            </a:r>
            <a:r>
              <a:rPr lang="ru-RU" sz="54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покажи </a:t>
            </a:r>
            <a:r>
              <a:rPr lang="ru-RU" sz="5400" b="1" dirty="0">
                <a:solidFill>
                  <a:schemeClr val="tx2">
                    <a:lumMod val="50000"/>
                  </a:schemeClr>
                </a:solidFill>
              </a:rPr>
              <a:t>мне – и я запомню; </a:t>
            </a: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дай </a:t>
            </a:r>
            <a:r>
              <a:rPr lang="ru-RU" sz="5400" b="1" dirty="0">
                <a:solidFill>
                  <a:schemeClr val="tx2">
                    <a:lumMod val="50000"/>
                  </a:schemeClr>
                </a:solidFill>
              </a:rPr>
              <a:t>сделать – и я пойму</a:t>
            </a:r>
          </a:p>
        </p:txBody>
      </p:sp>
    </p:spTree>
    <p:extLst>
      <p:ext uri="{BB962C8B-B14F-4D97-AF65-F5344CB8AC3E}">
        <p14:creationId xmlns:p14="http://schemas.microsoft.com/office/powerpoint/2010/main" val="226983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392488"/>
          </a:xfrm>
        </p:spPr>
        <p:txBody>
          <a:bodyPr>
            <a:normAutofit fontScale="62500" lnSpcReduction="20000"/>
          </a:bodyPr>
          <a:lstStyle/>
          <a:p>
            <a:r>
              <a:rPr lang="ru-RU" sz="4500" dirty="0" smtClean="0"/>
              <a:t>Слово </a:t>
            </a:r>
            <a:r>
              <a:rPr lang="ru-RU" sz="4500" b="1" dirty="0" smtClean="0"/>
              <a:t>«</a:t>
            </a:r>
            <a:r>
              <a:rPr lang="ru-RU" sz="4500" b="1" dirty="0" err="1" smtClean="0"/>
              <a:t>интерактив</a:t>
            </a:r>
            <a:r>
              <a:rPr lang="ru-RU" sz="4500" b="1" dirty="0" smtClean="0"/>
              <a:t>» </a:t>
            </a:r>
            <a:r>
              <a:rPr lang="ru-RU" sz="4500" dirty="0" smtClean="0"/>
              <a:t>пришло к нам из английского от слова «</a:t>
            </a:r>
            <a:r>
              <a:rPr lang="ru-RU" sz="4500" dirty="0" err="1" smtClean="0"/>
              <a:t>interact</a:t>
            </a:r>
            <a:r>
              <a:rPr lang="ru-RU" sz="4500" dirty="0" smtClean="0"/>
              <a:t>». «</a:t>
            </a:r>
            <a:r>
              <a:rPr lang="ru-RU" sz="4500" dirty="0" err="1" smtClean="0"/>
              <a:t>Inter</a:t>
            </a:r>
            <a:r>
              <a:rPr lang="ru-RU" sz="4500" dirty="0" smtClean="0"/>
              <a:t>» – «взаимный», «</a:t>
            </a:r>
            <a:r>
              <a:rPr lang="ru-RU" sz="4500" dirty="0" err="1" smtClean="0"/>
              <a:t>act</a:t>
            </a:r>
            <a:r>
              <a:rPr lang="ru-RU" sz="4500" dirty="0" smtClean="0"/>
              <a:t>» – действовать.</a:t>
            </a:r>
          </a:p>
          <a:p>
            <a:pPr algn="just"/>
            <a:r>
              <a:rPr lang="ru-RU" sz="4500" b="1" dirty="0" smtClean="0"/>
              <a:t>Интерактивный</a:t>
            </a:r>
            <a:r>
              <a:rPr lang="ru-RU" sz="4500" dirty="0" smtClean="0"/>
              <a:t> – означает способность взаимодействовать или находится в режиме беседы, диалога с кем-либо (человеком) или чем-либо (например, компьютером). </a:t>
            </a:r>
          </a:p>
          <a:p>
            <a:pPr algn="just"/>
            <a:r>
              <a:rPr lang="ru-RU" sz="4500" b="1" dirty="0" smtClean="0"/>
              <a:t>Интерактивное обучение </a:t>
            </a:r>
            <a:r>
              <a:rPr lang="ru-RU" sz="4500" dirty="0" smtClean="0"/>
              <a:t>– это, прежде всего, диалоговое обучение, в ходе которого осуществляется взаимодействие преподавателя и обучающегося.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Интерактивный…</a:t>
            </a:r>
            <a:endParaRPr lang="ru-RU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923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464496"/>
          </a:xfrm>
        </p:spPr>
        <p:txBody>
          <a:bodyPr>
            <a:noAutofit/>
          </a:bodyPr>
          <a:lstStyle/>
          <a:p>
            <a:pPr lvl="0"/>
            <a:r>
              <a:rPr lang="ru-RU" b="1" dirty="0"/>
              <a:t>пробуждают у обучающихся интерес;</a:t>
            </a:r>
          </a:p>
          <a:p>
            <a:pPr lvl="0"/>
            <a:r>
              <a:rPr lang="ru-RU" b="1" dirty="0"/>
              <a:t>поощряют активное участие каждого в учебном процессе;</a:t>
            </a:r>
          </a:p>
          <a:p>
            <a:pPr lvl="0"/>
            <a:r>
              <a:rPr lang="ru-RU" b="1" dirty="0"/>
              <a:t>обращаются к чувствам каждого обучающегося;</a:t>
            </a:r>
          </a:p>
          <a:p>
            <a:pPr lvl="0"/>
            <a:r>
              <a:rPr lang="ru-RU" b="1" dirty="0"/>
              <a:t>способствуют эффективному усвоению учебного материала;</a:t>
            </a:r>
          </a:p>
          <a:p>
            <a:pPr lvl="0"/>
            <a:r>
              <a:rPr lang="ru-RU" b="1" dirty="0"/>
              <a:t>оказывают многоплановое воздействие на обучающихся;</a:t>
            </a:r>
          </a:p>
          <a:p>
            <a:pPr lvl="0"/>
            <a:r>
              <a:rPr lang="ru-RU" b="1" dirty="0"/>
              <a:t>осуществляют обратную связь (ответная реакция аудитории);</a:t>
            </a:r>
          </a:p>
          <a:p>
            <a:pPr lvl="0"/>
            <a:r>
              <a:rPr lang="ru-RU" b="1" dirty="0"/>
              <a:t>формируют у обучающихся мнения и отношения;</a:t>
            </a:r>
          </a:p>
          <a:p>
            <a:pPr lvl="0"/>
            <a:r>
              <a:rPr lang="ru-RU" b="1" dirty="0"/>
              <a:t>формируют жизненные навыки;</a:t>
            </a:r>
          </a:p>
          <a:p>
            <a:pPr lvl="0"/>
            <a:r>
              <a:rPr lang="ru-RU" b="1" dirty="0"/>
              <a:t>способствуют изменению поведения.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Интерактивные формы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5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569957"/>
          </a:xfrm>
        </p:spPr>
        <p:txBody>
          <a:bodyPr/>
          <a:lstStyle/>
          <a:p>
            <a:r>
              <a:rPr lang="ru-RU" sz="3200" b="1" dirty="0"/>
              <a:t>должны быть вовлечены </a:t>
            </a:r>
            <a:r>
              <a:rPr lang="ru-RU" sz="3200" b="1" dirty="0" smtClean="0"/>
              <a:t>все участники</a:t>
            </a:r>
          </a:p>
          <a:p>
            <a:r>
              <a:rPr lang="ru-RU" sz="3200" b="1" dirty="0" smtClean="0"/>
              <a:t>психологическая подготовка участников</a:t>
            </a:r>
          </a:p>
          <a:p>
            <a:r>
              <a:rPr lang="ru-RU" sz="3200" b="1" dirty="0" smtClean="0"/>
              <a:t>обучающихся не </a:t>
            </a:r>
            <a:r>
              <a:rPr lang="ru-RU" sz="3200" b="1" dirty="0"/>
              <a:t>должно быть </a:t>
            </a:r>
            <a:r>
              <a:rPr lang="ru-RU" sz="3200" b="1" dirty="0" smtClean="0"/>
              <a:t>много</a:t>
            </a:r>
          </a:p>
          <a:p>
            <a:r>
              <a:rPr lang="ru-RU" sz="3200" b="1" dirty="0"/>
              <a:t>п</a:t>
            </a:r>
            <a:r>
              <a:rPr lang="ru-RU" sz="3200" b="1" dirty="0" smtClean="0"/>
              <a:t>одготовка </a:t>
            </a:r>
            <a:r>
              <a:rPr lang="ru-RU" sz="3200" b="1" dirty="0"/>
              <a:t>помещения для </a:t>
            </a:r>
            <a:r>
              <a:rPr lang="ru-RU" sz="3200" b="1" dirty="0" smtClean="0"/>
              <a:t>работы</a:t>
            </a:r>
          </a:p>
          <a:p>
            <a:r>
              <a:rPr lang="ru-RU" sz="3200" b="1" dirty="0" smtClean="0"/>
              <a:t>четкое </a:t>
            </a:r>
            <a:r>
              <a:rPr lang="ru-RU" sz="3200" b="1" dirty="0"/>
              <a:t>закрепление </a:t>
            </a:r>
            <a:r>
              <a:rPr lang="ru-RU" sz="3200" b="1" dirty="0" smtClean="0"/>
              <a:t> </a:t>
            </a:r>
            <a:r>
              <a:rPr lang="ru-RU" sz="3200" b="1" dirty="0"/>
              <a:t>процедур и </a:t>
            </a:r>
            <a:r>
              <a:rPr lang="ru-RU" sz="3200" b="1" dirty="0" smtClean="0"/>
              <a:t>регламента</a:t>
            </a:r>
          </a:p>
          <a:p>
            <a:r>
              <a:rPr lang="ru-RU" sz="3200" b="1" dirty="0" smtClean="0"/>
              <a:t>внимание </a:t>
            </a:r>
            <a:r>
              <a:rPr lang="ru-RU" sz="3200" b="1" dirty="0"/>
              <a:t>к делению участников </a:t>
            </a:r>
            <a:r>
              <a:rPr lang="ru-RU" sz="3200" b="1" dirty="0" smtClean="0"/>
              <a:t>на </a:t>
            </a:r>
            <a:r>
              <a:rPr lang="ru-RU" sz="3200" b="1" dirty="0"/>
              <a:t>группы</a:t>
            </a:r>
            <a:endParaRPr lang="ru-RU" sz="3200" b="1" dirty="0" smtClean="0"/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Правила </a:t>
            </a:r>
            <a:r>
              <a:rPr lang="ru-RU" b="1" i="1" dirty="0">
                <a:solidFill>
                  <a:schemeClr val="tx2"/>
                </a:solidFill>
              </a:rPr>
              <a:t>организации интерактивного </a:t>
            </a:r>
            <a:r>
              <a:rPr lang="ru-RU" b="1" i="1" dirty="0" smtClean="0">
                <a:solidFill>
                  <a:schemeClr val="tx2"/>
                </a:solidFill>
              </a:rPr>
              <a:t>обучения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70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400600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5100" b="1" dirty="0"/>
              <a:t>творческие задания;</a:t>
            </a:r>
          </a:p>
          <a:p>
            <a:pPr lvl="0"/>
            <a:r>
              <a:rPr lang="ru-RU" sz="5100" b="1" dirty="0"/>
              <a:t>работа в малых группах;</a:t>
            </a:r>
          </a:p>
          <a:p>
            <a:pPr lvl="0"/>
            <a:r>
              <a:rPr lang="ru-RU" sz="5100" b="1" dirty="0"/>
              <a:t>дискуссия;</a:t>
            </a:r>
          </a:p>
          <a:p>
            <a:pPr lvl="0"/>
            <a:r>
              <a:rPr lang="ru-RU" sz="5100" b="1" dirty="0"/>
              <a:t>обучающие игры (ролевые игры, имитации, деловые игры и образовательные игры);</a:t>
            </a:r>
          </a:p>
          <a:p>
            <a:pPr lvl="0"/>
            <a:r>
              <a:rPr lang="ru-RU" sz="5100" b="1" dirty="0"/>
              <a:t>изучение и закрепление нового материала на интерактивной </a:t>
            </a:r>
            <a:r>
              <a:rPr lang="ru-RU" sz="5100" b="1" dirty="0" smtClean="0"/>
              <a:t>лекции;</a:t>
            </a:r>
            <a:endParaRPr lang="ru-RU" sz="5100" b="1" dirty="0"/>
          </a:p>
          <a:p>
            <a:pPr lvl="0"/>
            <a:r>
              <a:rPr lang="ru-RU" sz="5100" b="1" dirty="0"/>
              <a:t>эвристическая беседа;</a:t>
            </a:r>
          </a:p>
          <a:p>
            <a:pPr lvl="0"/>
            <a:r>
              <a:rPr lang="ru-RU" sz="5100" b="1" dirty="0"/>
              <a:t>разработка проекта (метод проектов);</a:t>
            </a:r>
          </a:p>
          <a:p>
            <a:pPr lvl="0"/>
            <a:r>
              <a:rPr lang="ru-RU" sz="5100" b="1" dirty="0"/>
              <a:t>использование общественных </a:t>
            </a:r>
            <a:r>
              <a:rPr lang="ru-RU" sz="5100" b="1" dirty="0" smtClean="0"/>
              <a:t>ресурсов;</a:t>
            </a:r>
            <a:endParaRPr lang="ru-RU" sz="5100" b="1" dirty="0"/>
          </a:p>
          <a:p>
            <a:pPr lvl="0"/>
            <a:r>
              <a:rPr lang="ru-RU" sz="5100" b="1" dirty="0"/>
              <a:t>системы дистанционного бучения;</a:t>
            </a:r>
          </a:p>
          <a:p>
            <a:pPr lvl="0"/>
            <a:r>
              <a:rPr lang="ru-RU" sz="5100" b="1" dirty="0"/>
              <a:t>обсуждение и разрешение </a:t>
            </a:r>
            <a:r>
              <a:rPr lang="ru-RU" sz="5100" b="1" dirty="0" smtClean="0"/>
              <a:t>проблем;</a:t>
            </a:r>
            <a:endParaRPr lang="ru-RU" sz="5100" b="1" dirty="0"/>
          </a:p>
          <a:p>
            <a:pPr lvl="0"/>
            <a:r>
              <a:rPr lang="ru-RU" sz="5100" b="1" dirty="0"/>
              <a:t>тренинги;</a:t>
            </a:r>
          </a:p>
          <a:p>
            <a:pPr lvl="0"/>
            <a:r>
              <a:rPr lang="ru-RU" sz="5100" b="1" dirty="0"/>
              <a:t>метод кейсов.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Основные </a:t>
            </a:r>
            <a:r>
              <a:rPr lang="ru-RU" b="1" i="1" dirty="0" smtClean="0">
                <a:solidFill>
                  <a:schemeClr val="tx2"/>
                </a:solidFill>
              </a:rPr>
              <a:t>формы учебных </a:t>
            </a:r>
            <a:r>
              <a:rPr lang="ru-RU" b="1" i="1" dirty="0">
                <a:solidFill>
                  <a:schemeClr val="tx2"/>
                </a:solidFill>
              </a:rPr>
              <a:t>занятий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99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Аквариум</a:t>
            </a: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s://event.ru/wp-content/uploads/2017/01/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3153860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2132856"/>
            <a:ext cx="5328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Для чего подходит такой формат?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- В </a:t>
            </a:r>
            <a:r>
              <a:rPr lang="ru-RU" sz="2400" dirty="0">
                <a:solidFill>
                  <a:schemeClr val="tx2"/>
                </a:solidFill>
              </a:rPr>
              <a:t>качестве альтернативы традиционным дебатам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- В </a:t>
            </a:r>
            <a:r>
              <a:rPr lang="ru-RU" sz="2400" dirty="0">
                <a:solidFill>
                  <a:schemeClr val="tx2"/>
                </a:solidFill>
              </a:rPr>
              <a:t>качестве альтернативы панельным дискуссиям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- Чтобы </a:t>
            </a:r>
            <a:r>
              <a:rPr lang="ru-RU" sz="2400" dirty="0">
                <a:solidFill>
                  <a:schemeClr val="tx2"/>
                </a:solidFill>
              </a:rPr>
              <a:t>привлечь аудиторию к участию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- Чтобы </a:t>
            </a:r>
            <a:r>
              <a:rPr lang="ru-RU" sz="2400" dirty="0">
                <a:solidFill>
                  <a:schemeClr val="tx2"/>
                </a:solidFill>
              </a:rPr>
              <a:t>получить вопросы на сложные вопросы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- Чтобы </a:t>
            </a:r>
            <a:r>
              <a:rPr lang="ru-RU" sz="2400" dirty="0">
                <a:solidFill>
                  <a:schemeClr val="tx2"/>
                </a:solidFill>
              </a:rPr>
              <a:t>избежать скучного лекционного формата</a:t>
            </a:r>
          </a:p>
        </p:txBody>
      </p:sp>
    </p:spTree>
    <p:extLst>
      <p:ext uri="{BB962C8B-B14F-4D97-AF65-F5344CB8AC3E}">
        <p14:creationId xmlns:p14="http://schemas.microsoft.com/office/powerpoint/2010/main" val="1959118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err="1">
                <a:solidFill>
                  <a:schemeClr val="tx2"/>
                </a:solidFill>
              </a:rPr>
              <a:t>PechaKucha</a:t>
            </a:r>
            <a:r>
              <a:rPr lang="en-US" b="1" dirty="0">
                <a:solidFill>
                  <a:schemeClr val="tx2"/>
                </a:solidFill>
              </a:rPr>
              <a:t/>
            </a:r>
            <a:br>
              <a:rPr lang="en-US" b="1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s://event.ru/wp-content/uploads/2017/01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751984"/>
            <a:ext cx="4202507" cy="281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2420888"/>
            <a:ext cx="436495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Для чего подходит такой формат?</a:t>
            </a:r>
          </a:p>
          <a:p>
            <a:r>
              <a:rPr lang="ru-RU" sz="2000" dirty="0">
                <a:solidFill>
                  <a:schemeClr val="tx2"/>
                </a:solidFill>
              </a:rPr>
              <a:t>Альтернатива традиционным презентациям</a:t>
            </a:r>
          </a:p>
          <a:p>
            <a:r>
              <a:rPr lang="ru-RU" sz="2000" dirty="0">
                <a:solidFill>
                  <a:schemeClr val="tx2"/>
                </a:solidFill>
              </a:rPr>
              <a:t>Очень полезно для тем, о которых люди любят много говорить</a:t>
            </a:r>
          </a:p>
          <a:p>
            <a:r>
              <a:rPr lang="ru-RU" sz="2000" dirty="0">
                <a:solidFill>
                  <a:schemeClr val="tx2"/>
                </a:solidFill>
              </a:rPr>
              <a:t>Для поддержания более неформальной и веселой атмосферы</a:t>
            </a:r>
          </a:p>
          <a:p>
            <a:r>
              <a:rPr lang="ru-RU" sz="2000" dirty="0">
                <a:solidFill>
                  <a:schemeClr val="tx2"/>
                </a:solidFill>
              </a:rPr>
              <a:t>Для объединения людей из одной сферы деятельности</a:t>
            </a:r>
          </a:p>
          <a:p>
            <a:r>
              <a:rPr lang="ru-RU" sz="2000" dirty="0">
                <a:solidFill>
                  <a:schemeClr val="tx2"/>
                </a:solidFill>
              </a:rPr>
              <a:t>Для поощрения общения и знакомств</a:t>
            </a:r>
          </a:p>
        </p:txBody>
      </p:sp>
    </p:spTree>
    <p:extLst>
      <p:ext uri="{BB962C8B-B14F-4D97-AF65-F5344CB8AC3E}">
        <p14:creationId xmlns:p14="http://schemas.microsoft.com/office/powerpoint/2010/main" val="257198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/>
                </a:solidFill>
              </a:rPr>
              <a:t>Технология </a:t>
            </a:r>
            <a:r>
              <a:rPr lang="en-US" b="1" i="1" dirty="0">
                <a:solidFill>
                  <a:schemeClr val="tx2"/>
                </a:solidFill>
              </a:rPr>
              <a:t>Open Space</a:t>
            </a:r>
          </a:p>
        </p:txBody>
      </p:sp>
      <p:pic>
        <p:nvPicPr>
          <p:cNvPr id="3074" name="Picture 2" descr="https://event.ru/wp-content/uploads/2017/01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2" y="2780928"/>
            <a:ext cx="349907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1844824"/>
            <a:ext cx="48600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</a:rPr>
              <a:t>Для чего подходит такой формат?</a:t>
            </a:r>
          </a:p>
          <a:p>
            <a:r>
              <a:rPr lang="ru-RU" sz="2000" dirty="0">
                <a:solidFill>
                  <a:schemeClr val="tx2"/>
                </a:solidFill>
              </a:rPr>
              <a:t>Когда вам нужно обсудить сложную тему, собрать в одном месте все стороны, заинтересованные в вопросе</a:t>
            </a:r>
          </a:p>
          <a:p>
            <a:r>
              <a:rPr lang="ru-RU" sz="2000" dirty="0">
                <a:solidFill>
                  <a:schemeClr val="tx2"/>
                </a:solidFill>
              </a:rPr>
              <a:t>Для стратегического планирования: выявления целей и планирования дальнейших действий</a:t>
            </a:r>
          </a:p>
          <a:p>
            <a:r>
              <a:rPr lang="ru-RU" sz="2000" dirty="0">
                <a:solidFill>
                  <a:schemeClr val="tx2"/>
                </a:solidFill>
              </a:rPr>
              <a:t>Когда есть необходимость в обмене знаниями и опытом</a:t>
            </a:r>
          </a:p>
          <a:p>
            <a:r>
              <a:rPr lang="ru-RU" sz="2000" dirty="0">
                <a:solidFill>
                  <a:schemeClr val="tx2"/>
                </a:solidFill>
              </a:rPr>
              <a:t>Когда есть необходимость в групповом обсуждении горячего вопроса</a:t>
            </a:r>
          </a:p>
          <a:p>
            <a:r>
              <a:rPr lang="ru-RU" sz="2000" dirty="0">
                <a:solidFill>
                  <a:schemeClr val="tx2"/>
                </a:solidFill>
              </a:rPr>
              <a:t>Когда нужно организовать общение между разными группами людей</a:t>
            </a:r>
          </a:p>
          <a:p>
            <a:r>
              <a:rPr lang="ru-RU" sz="2000" dirty="0">
                <a:solidFill>
                  <a:schemeClr val="tx2"/>
                </a:solidFill>
              </a:rPr>
              <a:t>Для тимбилдинга посредством обсуждения и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2304758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00B05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435</Words>
  <Application>Microsoft Office PowerPoint</Application>
  <PresentationFormat>Экран (4:3)</PresentationFormat>
  <Paragraphs>81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Скажи мне – и я забуду; покажи мне – и я запомню;  дай сделать – и я пойму</vt:lpstr>
      <vt:lpstr>Интерактивный…</vt:lpstr>
      <vt:lpstr>Интерактивные формы</vt:lpstr>
      <vt:lpstr>Правила организации интерактивного обучения</vt:lpstr>
      <vt:lpstr>Основные формы учебных занятий</vt:lpstr>
      <vt:lpstr>Аквариум </vt:lpstr>
      <vt:lpstr>PechaKucha </vt:lpstr>
      <vt:lpstr>Технология Open Space</vt:lpstr>
      <vt:lpstr>Неконференция </vt:lpstr>
      <vt:lpstr>World Café 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Скажи мне – и я забуду;  покажи мне – и я запомню;  дай сделать – и я пойму</dc:title>
  <dc:creator>IM-10-</dc:creator>
  <cp:lastModifiedBy>Лобанова Елена Сергеевна</cp:lastModifiedBy>
  <cp:revision>9</cp:revision>
  <dcterms:created xsi:type="dcterms:W3CDTF">2019-10-08T03:51:36Z</dcterms:created>
  <dcterms:modified xsi:type="dcterms:W3CDTF">2021-10-15T04:52:58Z</dcterms:modified>
</cp:coreProperties>
</file>